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24"/>
  </p:notesMasterIdLst>
  <p:sldIdLst>
    <p:sldId id="317" r:id="rId3"/>
    <p:sldId id="323" r:id="rId4"/>
    <p:sldId id="318" r:id="rId5"/>
    <p:sldId id="324" r:id="rId6"/>
    <p:sldId id="325" r:id="rId7"/>
    <p:sldId id="326" r:id="rId8"/>
    <p:sldId id="327" r:id="rId9"/>
    <p:sldId id="328" r:id="rId10"/>
    <p:sldId id="329" r:id="rId11"/>
    <p:sldId id="330" r:id="rId12"/>
    <p:sldId id="331" r:id="rId13"/>
    <p:sldId id="332" r:id="rId14"/>
    <p:sldId id="337" r:id="rId15"/>
    <p:sldId id="338" r:id="rId16"/>
    <p:sldId id="339" r:id="rId17"/>
    <p:sldId id="340" r:id="rId18"/>
    <p:sldId id="333" r:id="rId19"/>
    <p:sldId id="334" r:id="rId20"/>
    <p:sldId id="335" r:id="rId21"/>
    <p:sldId id="336" r:id="rId22"/>
    <p:sldId id="34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13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31DB-8A72-C946-90A2-916816717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E27A5-08BE-A94D-B636-01570EBA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514D-88B9-F045-B3C3-EA28CFCF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1FF1D-1BF0-704E-9B26-CAA3486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7FEA-8234-4444-8378-60D0BDD7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E46A-1F2E-6B4C-95CA-8FF7FBB7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E682D-7F29-684A-A135-A852E5662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7A31-DD6D-5C44-AC02-DAB1626F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E0E4-5128-7641-B3D9-F46B6728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9E2DA-E945-D645-876B-E0EF500B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0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2D87E-62BB-7942-BF87-84DDFB616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D02E4-D701-CB45-988B-798EA58E0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EE5AC-98AE-0745-B5F2-FD6432DE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4EEBC-FC54-6D4C-8BBA-B24A3438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110C-D1DE-664C-ABF8-1A74B30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065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4A99-97F5-7B48-8F45-08D365F97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F767-B518-8245-B251-7BA8F3FD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23DB6-AD95-4F4D-9633-1838A58F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1BE4B-9543-4A43-BA4A-514DDD7C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0AD1-1EBE-B04D-9235-85C61217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69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A44F-2AE8-DB4D-8FEF-D1A5A7A9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80B49-65F6-5E4B-8CED-F0452406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B977-4060-FD46-838B-B263144C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8C57-896E-0A43-B74D-170F013D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5EF11-7757-1048-AA2E-8D9B03A6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975B-80E9-C546-A540-EE79C48A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AD97D-6942-9046-A4C1-241A4696C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C5B4E-9553-8644-B4D4-12D60842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AD483-51D9-F14D-8956-784BE430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DCB47-6889-4840-96A9-F6D825E1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255-95EA-A24E-9F8E-CCFB6968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9F01-1DA9-3242-B834-747264F8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BDBCC-89CF-5B4A-8DA4-9EE0A216B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1776F-8D24-F047-AAAF-89142BE4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C672A-D4CA-9744-BCF8-AFA0C2351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50CC-C05E-804F-BF15-BDF3509A1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AAFD2-83E4-7642-B3C5-9F86E82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13553-7A65-B345-AF9C-AC13C2A1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0044E-EB6B-9F46-8E84-C294D0A5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2BE8-4DF8-DE46-8791-EF3BD9C0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CB81A-37F1-DE40-B31C-6AD94414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CC2DE-8F26-EF4C-8652-7D0E25D0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2AD46-EBB6-E644-A12B-B0775E38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9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86E8D-1AA3-2B4F-A5FE-CB07600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58427-BAAC-3748-8544-D07174F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817A-9C04-1E46-B710-D4F5C92BD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B342-9399-1B47-BE01-7CBE241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3F80-E8D8-9147-B745-DA68CEB25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5AD90-0B55-AA43-BD4E-A8AFCCAD2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7C751-1653-1841-B0D4-A131C1CB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36C0B-EEE4-FA43-87AF-5863A5EC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D42FD-C0AD-4A41-AA00-3B8BE068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B409-E393-1F44-B684-22043D2F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4C7AE-FDF2-B845-BDFA-8B659E532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CA98-2D7D-7647-B7E6-BB1C10E7C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EE64D-A01B-114D-86B4-158EC7B0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C557-4E0C-9C44-BE91-3FCC88E3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6E834-0536-1149-9BFA-7EE4FBD8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2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3D405-D02A-7440-843A-33A3BCC9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38F7F-5D48-2647-BF0D-4E2A8AF4A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424F-DEE6-AC4F-B4A0-BE7D66FFB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84C08-5F49-614C-BBD4-6EDD51FC4404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5B93-1C77-2B46-BAC4-EEF29D5A1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1B56-16A5-784D-B243-2C20E4484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hdr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string.html" TargetMode="External"/><Relationship Id="rId2" Type="http://schemas.openxmlformats.org/officeDocument/2006/relationships/hyperlink" Target="https://docs.python.org/3/library/math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08/24/2019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7: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B6A4-DA75-0443-B646-D846EB986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72A52-2064-3048-B4CC-B0DEBC7BA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order of the arguments and the parameters is important. </a:t>
            </a:r>
          </a:p>
          <a:p>
            <a:pPr lvl="1"/>
            <a:r>
              <a:rPr lang="en-US" dirty="0"/>
              <a:t> Value of the first argument is given to the first parameter, the value of the second argument is given to the second parameter, and so on. </a:t>
            </a:r>
          </a:p>
          <a:p>
            <a:r>
              <a:rPr lang="en-US" dirty="0"/>
              <a:t>Number of arguments in a call must match the number of parameters in the called function. </a:t>
            </a:r>
          </a:p>
          <a:p>
            <a:pPr lvl="1"/>
            <a:r>
              <a:rPr lang="en-US" dirty="0"/>
              <a:t>If these don't match in number, Python will generate an error message.</a:t>
            </a:r>
          </a:p>
        </p:txBody>
      </p:sp>
    </p:spTree>
    <p:extLst>
      <p:ext uri="{BB962C8B-B14F-4D97-AF65-F5344CB8AC3E}">
        <p14:creationId xmlns:p14="http://schemas.microsoft.com/office/powerpoint/2010/main" val="2900981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C053C-4A9A-1A4B-B931-40C4DBEEC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0D702-86B0-864A-80FE-7888EBB3F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build a slightly more useful example. </a:t>
            </a:r>
          </a:p>
          <a:p>
            <a:r>
              <a:rPr lang="en-US" dirty="0"/>
              <a:t>We will build a function whose purpose is to accept a numeric parameter, add two to it, and print the result.</a:t>
            </a:r>
          </a:p>
          <a:p>
            <a:r>
              <a:rPr lang="en-US" dirty="0"/>
              <a:t>Keywords</a:t>
            </a:r>
          </a:p>
          <a:p>
            <a:pPr lvl="1"/>
            <a:r>
              <a:rPr lang="en-US" dirty="0"/>
              <a:t>For returning output from a function: Can use the keyword ‘return’</a:t>
            </a:r>
          </a:p>
          <a:p>
            <a:pPr lvl="1"/>
            <a:r>
              <a:rPr lang="en-US" dirty="0"/>
              <a:t>The special syntax </a:t>
            </a:r>
            <a:r>
              <a:rPr lang="en-US" i="1" dirty="0"/>
              <a:t>*</a:t>
            </a:r>
            <a:r>
              <a:rPr lang="en-US" i="1" dirty="0" err="1"/>
              <a:t>args</a:t>
            </a:r>
            <a:r>
              <a:rPr lang="en-US" dirty="0"/>
              <a:t> in function definitions is used to pass a variable number of arguments to a function. It is used to pass a non-keyworded, variable-length argument list.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423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52FAE-808B-3B44-8209-64EA9B793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FB458-9AD9-6D42-ADF0-458039C46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Write a Python function that gives the sum of two numbers. </a:t>
            </a:r>
          </a:p>
          <a:p>
            <a:pPr lvl="1"/>
            <a:endParaRPr lang="en-US" dirty="0"/>
          </a:p>
          <a:p>
            <a:r>
              <a:rPr lang="en-US" dirty="0"/>
              <a:t>﻿</a:t>
            </a:r>
          </a:p>
        </p:txBody>
      </p:sp>
    </p:spTree>
    <p:extLst>
      <p:ext uri="{BB962C8B-B14F-4D97-AF65-F5344CB8AC3E}">
        <p14:creationId xmlns:p14="http://schemas.microsoft.com/office/powerpoint/2010/main" val="241264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26F3B-C87E-994F-90A6-B71ADA016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C2732-9516-A145-90DF-4B96BCAEC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2.Write a Python function to check if a number is odd or even.</a:t>
            </a:r>
          </a:p>
          <a:p>
            <a:r>
              <a:rPr lang="en-US" dirty="0"/>
              <a:t>﻿# A simple Python function to check </a:t>
            </a:r>
          </a:p>
        </p:txBody>
      </p:sp>
    </p:spTree>
    <p:extLst>
      <p:ext uri="{BB962C8B-B14F-4D97-AF65-F5344CB8AC3E}">
        <p14:creationId xmlns:p14="http://schemas.microsoft.com/office/powerpoint/2010/main" val="66615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D3D4-023F-9047-8A2F-459FDDEA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EA96D-9C6D-9B41-846F-25ACE7274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3.Write a Python function that finds the maximum of 2 numbers.</a:t>
            </a:r>
          </a:p>
          <a:p>
            <a:r>
              <a:rPr lang="en-US" dirty="0"/>
              <a:t>﻿</a:t>
            </a:r>
            <a:r>
              <a:rPr lang="en-US" dirty="0" smtClean="0"/>
              <a:t>Do not use the max function.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041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8D1F9-F041-3D41-863A-C83661210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25F1B-335D-024B-A858-ACC8DB10B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4. Write a Python Function that finds the maximum of 3 numbers.</a:t>
            </a:r>
          </a:p>
          <a:p>
            <a:r>
              <a:rPr lang="en-US" dirty="0"/>
              <a:t>﻿##Max of 3 </a:t>
            </a:r>
            <a:r>
              <a:rPr lang="en-US" dirty="0" smtClean="0"/>
              <a:t>numbers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638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F2C5-DBF3-444A-A012-420756F94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E6CB8-1AF8-E447-A921-633949712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5. Write a function that checks whether a number is in a given range (inclusive of high and low)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78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C3004-E65B-F344-B9D5-82579E91E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BD8FF-3AC3-DB41-8EA4-F36FF4AE5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Method is called by its name, but it is </a:t>
            </a:r>
            <a:r>
              <a:rPr lang="en-US" b="1" dirty="0"/>
              <a:t>associated to an object</a:t>
            </a:r>
            <a:r>
              <a:rPr lang="en-US" dirty="0"/>
              <a:t> (dependent). </a:t>
            </a:r>
          </a:p>
          <a:p>
            <a:pPr fontAlgn="base"/>
            <a:r>
              <a:rPr lang="en-US" dirty="0"/>
              <a:t>A method is </a:t>
            </a:r>
            <a:r>
              <a:rPr lang="en-US" b="1" dirty="0"/>
              <a:t>implicitly passed on the object</a:t>
            </a:r>
            <a:r>
              <a:rPr lang="en-US" dirty="0"/>
              <a:t> on which it is invoked. </a:t>
            </a:r>
          </a:p>
          <a:p>
            <a:pPr fontAlgn="base"/>
            <a:r>
              <a:rPr lang="en-US" dirty="0"/>
              <a:t>It </a:t>
            </a:r>
            <a:r>
              <a:rPr lang="en-US" b="1" dirty="0"/>
              <a:t>may or may not return any data.</a:t>
            </a:r>
            <a:endParaRPr lang="en-US" dirty="0"/>
          </a:p>
          <a:p>
            <a:pPr fontAlgn="base"/>
            <a:r>
              <a:rPr lang="en-US" dirty="0"/>
              <a:t>A method </a:t>
            </a:r>
            <a:r>
              <a:rPr lang="en-US" b="1" dirty="0"/>
              <a:t>can operate on the data (instance variables) that is contained by the corresponding </a:t>
            </a:r>
            <a:r>
              <a:rPr lang="en-US" b="1" dirty="0">
                <a:solidFill>
                  <a:srgbClr val="FF0000"/>
                </a:solidFill>
              </a:rPr>
              <a:t>class.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265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2F4EC-8FCC-7048-B5C0-0D3358FD5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171FE-BE39-BB4E-8C3C-6A9094231C0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en-US" dirty="0"/>
              <a:t># Basic Python method  </a:t>
            </a:r>
          </a:p>
          <a:p>
            <a:pPr marL="0" indent="0" fontAlgn="base">
              <a:buNone/>
            </a:pPr>
            <a:r>
              <a:rPr lang="en-US" dirty="0"/>
              <a:t>class </a:t>
            </a:r>
            <a:r>
              <a:rPr lang="en-US" dirty="0" err="1"/>
              <a:t>class_name</a:t>
            </a:r>
            <a:r>
              <a:rPr lang="en-US" dirty="0"/>
              <a:t> </a:t>
            </a:r>
          </a:p>
          <a:p>
            <a:pPr marL="0" indent="0" fontAlgn="base">
              <a:buNone/>
            </a:pPr>
            <a:r>
              <a:rPr lang="en-US" dirty="0"/>
              <a:t>    def </a:t>
            </a:r>
            <a:r>
              <a:rPr lang="en-US" dirty="0" err="1"/>
              <a:t>method_name</a:t>
            </a:r>
            <a:r>
              <a:rPr lang="en-US" dirty="0"/>
              <a:t> () : </a:t>
            </a:r>
          </a:p>
          <a:p>
            <a:pPr marL="0" indent="0" fontAlgn="base">
              <a:buNone/>
            </a:pPr>
            <a:r>
              <a:rPr lang="en-US" dirty="0"/>
              <a:t>        ...... </a:t>
            </a:r>
          </a:p>
          <a:p>
            <a:pPr marL="0" indent="0" fontAlgn="base">
              <a:buNone/>
            </a:pPr>
            <a:r>
              <a:rPr lang="en-US" dirty="0"/>
              <a:t>        # method body </a:t>
            </a:r>
          </a:p>
          <a:p>
            <a:pPr marL="0" indent="0" fontAlgn="base">
              <a:buNone/>
            </a:pPr>
            <a:r>
              <a:rPr lang="en-US" dirty="0"/>
              <a:t>        ......    </a:t>
            </a:r>
          </a:p>
          <a:p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DFCEF48-471B-D84B-A4DD-23ABCC595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674224" y="-640157"/>
            <a:ext cx="1452282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39C2A81-4FF0-FA48-A1EA-F06B67B068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##User defined method:</a:t>
            </a:r>
          </a:p>
          <a:p>
            <a:r>
              <a:rPr lang="en-US" dirty="0"/>
              <a:t>class XYZ:</a:t>
            </a:r>
          </a:p>
          <a:p>
            <a:r>
              <a:rPr lang="en-US" dirty="0"/>
              <a:t>      def </a:t>
            </a:r>
            <a:r>
              <a:rPr lang="en-US" dirty="0" err="1"/>
              <a:t>method_xyz</a:t>
            </a:r>
            <a:r>
              <a:rPr lang="en-US" dirty="0"/>
              <a:t>:</a:t>
            </a:r>
          </a:p>
          <a:p>
            <a:r>
              <a:rPr lang="en-US" dirty="0"/>
              <a:t>              print(‘I am in </a:t>
            </a:r>
            <a:r>
              <a:rPr lang="en-US" dirty="0" err="1"/>
              <a:t>xyz</a:t>
            </a:r>
            <a:r>
              <a:rPr lang="en-US" dirty="0"/>
              <a:t>’)</a:t>
            </a:r>
          </a:p>
          <a:p>
            <a:endParaRPr lang="en-US" dirty="0"/>
          </a:p>
          <a:p>
            <a:r>
              <a:rPr lang="en-US" dirty="0"/>
              <a:t>Call:</a:t>
            </a:r>
          </a:p>
          <a:p>
            <a:r>
              <a:rPr lang="en-US" dirty="0" err="1"/>
              <a:t>Class_ref</a:t>
            </a:r>
            <a:r>
              <a:rPr lang="en-US" dirty="0"/>
              <a:t>=XYZ()</a:t>
            </a:r>
          </a:p>
          <a:p>
            <a:r>
              <a:rPr lang="en-US" dirty="0" err="1"/>
              <a:t>Class_ref.method_xyz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796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443D6-DBF1-B144-A47C-40BBE64E6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on Built-In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FAFC2-E34D-394B-AE0A-B0947D886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comes with built in methods (math, strings)</a:t>
            </a:r>
          </a:p>
          <a:p>
            <a:pPr fontAlgn="base"/>
            <a:r>
              <a:rPr lang="en-US" dirty="0"/>
              <a:t>import math </a:t>
            </a:r>
          </a:p>
          <a:p>
            <a:pPr fontAlgn="base"/>
            <a:r>
              <a:rPr lang="en-US" dirty="0"/>
              <a:t>      </a:t>
            </a:r>
            <a:r>
              <a:rPr lang="en-US" dirty="0" err="1"/>
              <a:t>ceil_val</a:t>
            </a:r>
            <a:r>
              <a:rPr lang="en-US" dirty="0"/>
              <a:t> = </a:t>
            </a:r>
            <a:r>
              <a:rPr lang="en-US" dirty="0" err="1"/>
              <a:t>math.ceil</a:t>
            </a:r>
            <a:r>
              <a:rPr lang="en-US" dirty="0"/>
              <a:t>(15.25) </a:t>
            </a:r>
          </a:p>
          <a:p>
            <a:pPr fontAlgn="base"/>
            <a:r>
              <a:rPr lang="en-US" dirty="0"/>
              <a:t>      print( "Ceiling value of 15.25 is : ", </a:t>
            </a:r>
            <a:r>
              <a:rPr lang="en-US" dirty="0" err="1"/>
              <a:t>ceil_val</a:t>
            </a:r>
            <a:r>
              <a:rPr lang="en-US" dirty="0"/>
              <a:t>)  </a:t>
            </a:r>
          </a:p>
          <a:p>
            <a:r>
              <a:rPr lang="en-US" dirty="0"/>
              <a:t>Will learn more built in methods with Lists (object type)</a:t>
            </a:r>
          </a:p>
        </p:txBody>
      </p:sp>
    </p:spTree>
    <p:extLst>
      <p:ext uri="{BB962C8B-B14F-4D97-AF65-F5344CB8AC3E}">
        <p14:creationId xmlns:p14="http://schemas.microsoft.com/office/powerpoint/2010/main" val="3901876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07AABD-7D7D-1E42-A862-71B1066D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A60BEE-89FC-1E4F-9322-F0754AEF23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7543"/>
            <a:ext cx="10515600" cy="4609420"/>
          </a:xfrm>
        </p:spPr>
        <p:txBody>
          <a:bodyPr>
            <a:normAutofit/>
          </a:bodyPr>
          <a:lstStyle/>
          <a:p>
            <a:r>
              <a:rPr lang="en-US" dirty="0"/>
              <a:t>Late Homework Policy: </a:t>
            </a:r>
            <a:r>
              <a:rPr lang="en-US" dirty="0" smtClean="0"/>
              <a:t>There are 6 late days in all. Use these wisely, you might need them later in the semester.</a:t>
            </a:r>
            <a:endParaRPr lang="en-US" dirty="0"/>
          </a:p>
          <a:p>
            <a:r>
              <a:rPr lang="en-US" dirty="0"/>
              <a:t>Homework 3 is posted.</a:t>
            </a:r>
          </a:p>
          <a:p>
            <a:r>
              <a:rPr lang="en-US" dirty="0"/>
              <a:t>Due next week on </a:t>
            </a:r>
            <a:r>
              <a:rPr lang="en-US" dirty="0" smtClean="0"/>
              <a:t>Tuesday.</a:t>
            </a:r>
            <a:endParaRPr lang="en-US" dirty="0"/>
          </a:p>
          <a:p>
            <a:r>
              <a:rPr lang="en-US" dirty="0"/>
              <a:t>Homework 2 is due </a:t>
            </a:r>
            <a:r>
              <a:rPr lang="en-US" dirty="0" smtClean="0"/>
              <a:t>tonight</a:t>
            </a:r>
            <a:endParaRPr lang="en-US" dirty="0"/>
          </a:p>
          <a:p>
            <a:r>
              <a:rPr lang="en-US" dirty="0" smtClean="0"/>
              <a:t>Exam 1 next week (October 1</a:t>
            </a:r>
            <a:r>
              <a:rPr lang="en-US" baseline="30000" dirty="0" smtClean="0"/>
              <a:t>st</a:t>
            </a:r>
            <a:r>
              <a:rPr lang="en-US" dirty="0" smtClean="0"/>
              <a:t>): Will be a 90 minutes exam</a:t>
            </a:r>
          </a:p>
          <a:p>
            <a:r>
              <a:rPr lang="en-US" dirty="0" smtClean="0"/>
              <a:t>Will be in-class</a:t>
            </a:r>
          </a:p>
          <a:p>
            <a:r>
              <a:rPr lang="en-US" dirty="0" smtClean="0"/>
              <a:t>Next class is a review class</a:t>
            </a:r>
          </a:p>
          <a:p>
            <a:r>
              <a:rPr lang="en-US" dirty="0" smtClean="0"/>
              <a:t>Back Exam is posted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0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52F9-9D3B-EA47-9462-FE073B67F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B24FD-6464-644E-A622-0B20317D9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https://docs.python.org/3/library/math.html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https://docs.python.org/3/library/string.html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690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A2165-33FE-8642-A1EA-816B8C74F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50D52-7CEA-EE44-B322-4A3F82ED1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Scope of variables</a:t>
            </a:r>
          </a:p>
          <a:p>
            <a:r>
              <a:rPr lang="en-US" dirty="0"/>
              <a:t>Practice more problems :</a:t>
            </a:r>
          </a:p>
          <a:p>
            <a:pPr lvl="1"/>
            <a:r>
              <a:rPr lang="en-US" dirty="0"/>
              <a:t>Functions and Methods</a:t>
            </a:r>
          </a:p>
        </p:txBody>
      </p:sp>
    </p:spTree>
    <p:extLst>
      <p:ext uri="{BB962C8B-B14F-4D97-AF65-F5344CB8AC3E}">
        <p14:creationId xmlns:p14="http://schemas.microsoft.com/office/powerpoint/2010/main" val="2934717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1DECD0-5D5F-6646-A3D9-5842DB9B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76ED12-A26F-1D4B-BAEE-6DA935B27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  <a:p>
            <a:pPr lvl="1"/>
            <a:r>
              <a:rPr lang="en-US" dirty="0"/>
              <a:t>Built-in functions</a:t>
            </a:r>
          </a:p>
          <a:p>
            <a:pPr lvl="1"/>
            <a:r>
              <a:rPr lang="en-US" dirty="0"/>
              <a:t>User-defined functions</a:t>
            </a:r>
          </a:p>
          <a:p>
            <a:pPr lvl="1"/>
            <a:r>
              <a:rPr lang="en-US" dirty="0"/>
              <a:t>Problems</a:t>
            </a:r>
          </a:p>
          <a:p>
            <a:r>
              <a:rPr lang="en-US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774038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AA54A-FC3A-574C-B533-1815B9555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A2A4-761B-FF4E-A366-F073E4160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3312"/>
            <a:ext cx="10515600" cy="48236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Definition: A function is a set of statements that </a:t>
            </a:r>
          </a:p>
          <a:p>
            <a:pPr lvl="1"/>
            <a:r>
              <a:rPr lang="en-US" dirty="0"/>
              <a:t>takes input, </a:t>
            </a:r>
          </a:p>
          <a:p>
            <a:pPr lvl="1"/>
            <a:r>
              <a:rPr lang="en-US" dirty="0"/>
              <a:t>does some specific computation and </a:t>
            </a:r>
          </a:p>
          <a:p>
            <a:pPr lvl="1"/>
            <a:r>
              <a:rPr lang="en-US" dirty="0"/>
              <a:t>produces output. </a:t>
            </a:r>
          </a:p>
          <a:p>
            <a:r>
              <a:rPr lang="en-US" dirty="0"/>
              <a:t>The reason behind creating a function is to put the code for some task that ‘repeats’ in one place, instead of writing the same code again and again for different inputs.</a:t>
            </a:r>
          </a:p>
          <a:p>
            <a:r>
              <a:rPr lang="en-US" dirty="0"/>
              <a:t>Once you have function all you need to do is call it!</a:t>
            </a:r>
          </a:p>
          <a:p>
            <a:r>
              <a:rPr lang="en-US" dirty="0"/>
              <a:t>Using a function is called ‘calling’ it.</a:t>
            </a:r>
          </a:p>
          <a:p>
            <a:pPr lvl="1"/>
            <a:r>
              <a:rPr lang="en-US" dirty="0"/>
              <a:t>Syntax: function()</a:t>
            </a:r>
          </a:p>
          <a:p>
            <a:r>
              <a:rPr lang="en-US" dirty="0"/>
              <a:t>Within the parenthesis: Pass data/values called ‘Arguments’ (can have none, one or more)</a:t>
            </a:r>
          </a:p>
          <a:p>
            <a:pPr lvl="1"/>
            <a:r>
              <a:rPr lang="en-US" dirty="0"/>
              <a:t>Syntax: function(argument1, argument2…)</a:t>
            </a:r>
          </a:p>
        </p:txBody>
      </p:sp>
    </p:spTree>
    <p:extLst>
      <p:ext uri="{BB962C8B-B14F-4D97-AF65-F5344CB8AC3E}">
        <p14:creationId xmlns:p14="http://schemas.microsoft.com/office/powerpoint/2010/main" val="2913349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D5761-7EC2-6744-B45B-FAD4239F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7499"/>
          </a:xfrm>
        </p:spPr>
        <p:txBody>
          <a:bodyPr/>
          <a:lstStyle/>
          <a:p>
            <a:r>
              <a:rPr lang="en-US" dirty="0"/>
              <a:t>Built in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879C8-316B-FD40-B3C4-0CE957898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365504"/>
            <a:ext cx="11061192" cy="5127371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Real world analogy</a:t>
            </a:r>
            <a:r>
              <a:rPr lang="en-US" dirty="0"/>
              <a:t>: I bought a car that came with a radio installed in it. I can use the radio (I know how to play it/or use it) very well. I don’t need to know how it works (internal technical details).</a:t>
            </a:r>
          </a:p>
          <a:p>
            <a:endParaRPr lang="en-US" dirty="0"/>
          </a:p>
          <a:p>
            <a:r>
              <a:rPr lang="en-US" dirty="0"/>
              <a:t>We know that Python has a number of built-in operators (such as + for addition, - for subtraction, * for multiplication, and so on), it also comes with a number of  </a:t>
            </a:r>
            <a:r>
              <a:rPr lang="en-US" i="1" dirty="0"/>
              <a:t>built-in functions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We have used a number of these built-in functions in our code:</a:t>
            </a:r>
          </a:p>
          <a:p>
            <a:pPr lvl="1"/>
            <a:r>
              <a:rPr lang="en-US" dirty="0"/>
              <a:t>print()</a:t>
            </a:r>
          </a:p>
          <a:p>
            <a:pPr lvl="1"/>
            <a:r>
              <a:rPr lang="en-US" dirty="0"/>
              <a:t>input()</a:t>
            </a:r>
          </a:p>
          <a:p>
            <a:pPr lvl="1"/>
            <a:r>
              <a:rPr lang="en-US" dirty="0"/>
              <a:t>float()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bool()</a:t>
            </a:r>
          </a:p>
          <a:p>
            <a:pPr lvl="1"/>
            <a:r>
              <a:rPr lang="en-US" dirty="0" err="1"/>
              <a:t>len</a:t>
            </a:r>
            <a:r>
              <a:rPr lang="en-US" dirty="0"/>
              <a:t>()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662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9F3E-032F-6940-92F8-4FC91360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Defined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77DFF-AF90-A14B-B686-88FCC3552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384"/>
            <a:ext cx="10515600" cy="4628579"/>
          </a:xfrm>
        </p:spPr>
        <p:txBody>
          <a:bodyPr>
            <a:normAutofit/>
          </a:bodyPr>
          <a:lstStyle/>
          <a:p>
            <a:r>
              <a:rPr lang="en-US" b="1" dirty="0"/>
              <a:t>Real World Analogy</a:t>
            </a:r>
            <a:r>
              <a:rPr lang="en-US" dirty="0"/>
              <a:t>: You want to learn to use a hammer. You can break down your learning into  the following steps:</a:t>
            </a:r>
          </a:p>
          <a:p>
            <a:pPr lvl="1"/>
            <a:r>
              <a:rPr lang="en-US" dirty="0"/>
              <a:t>Grip the hammer by the handle, </a:t>
            </a:r>
          </a:p>
          <a:p>
            <a:pPr lvl="1"/>
            <a:r>
              <a:rPr lang="en-US" dirty="0"/>
              <a:t>Hold the nail perpendicular to the surface, </a:t>
            </a:r>
          </a:p>
          <a:p>
            <a:pPr lvl="1"/>
            <a:r>
              <a:rPr lang="en-US" dirty="0"/>
              <a:t>Tap the nail with the head of the hammer to get it started, </a:t>
            </a:r>
          </a:p>
          <a:p>
            <a:pPr lvl="1"/>
            <a:r>
              <a:rPr lang="en-US" dirty="0"/>
              <a:t>Then hit the nail harder, and so forth. </a:t>
            </a:r>
          </a:p>
          <a:p>
            <a:r>
              <a:rPr lang="en-US" dirty="0"/>
              <a:t>Once you understand the steps involved in using a hammer, you can apply your hammer skills any time a set of instructions calls for you to use one, without having to worry about the details. </a:t>
            </a:r>
          </a:p>
          <a:p>
            <a:r>
              <a:rPr lang="en-US" dirty="0"/>
              <a:t>Creating detailed low-level descriptions of steps (like how to use a hammer) is very similar to the way functions are embedded in a code.</a:t>
            </a:r>
          </a:p>
        </p:txBody>
      </p:sp>
    </p:spTree>
    <p:extLst>
      <p:ext uri="{BB962C8B-B14F-4D97-AF65-F5344CB8AC3E}">
        <p14:creationId xmlns:p14="http://schemas.microsoft.com/office/powerpoint/2010/main" val="2723627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8DFDA-6A9C-BE4C-B110-DAB300628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6EBE0-1799-D54A-AD73-40740AEE2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Definition : </a:t>
            </a:r>
            <a:r>
              <a:rPr lang="en-US" dirty="0"/>
              <a:t>A </a:t>
            </a:r>
            <a:r>
              <a:rPr lang="en-US" i="1" dirty="0"/>
              <a:t>function</a:t>
            </a:r>
            <a:r>
              <a:rPr lang="en-US" dirty="0"/>
              <a:t> is a series of related steps (statements) that make up a larger task, which is often called from multiple places in a program.</a:t>
            </a:r>
          </a:p>
          <a:p>
            <a:r>
              <a:rPr lang="en-US" dirty="0"/>
              <a:t>Here is the generic form of a function in Python:</a:t>
            </a:r>
          </a:p>
          <a:p>
            <a:pPr lvl="1"/>
            <a:r>
              <a:rPr lang="en-US" dirty="0"/>
              <a:t>def </a:t>
            </a:r>
            <a:r>
              <a:rPr lang="en-US" dirty="0" err="1"/>
              <a:t>functionName</a:t>
            </a:r>
            <a:r>
              <a:rPr lang="en-US" dirty="0"/>
              <a:t>(</a:t>
            </a:r>
            <a:r>
              <a:rPr lang="en-US" dirty="0" err="1"/>
              <a:t>optionalParameters</a:t>
            </a:r>
            <a:r>
              <a:rPr lang="en-US" dirty="0"/>
              <a:t>): </a:t>
            </a:r>
          </a:p>
          <a:p>
            <a:pPr marL="914400" lvl="2" indent="0">
              <a:buNone/>
            </a:pPr>
            <a:r>
              <a:rPr lang="en-US" dirty="0"/>
              <a:t>    # the 'body' of the function </a:t>
            </a:r>
          </a:p>
          <a:p>
            <a:pPr lvl="1"/>
            <a:r>
              <a:rPr lang="en-US" dirty="0"/>
              <a:t>notice the parentheses and the ending colon indented statement(s)</a:t>
            </a:r>
          </a:p>
          <a:p>
            <a:r>
              <a:rPr lang="en-US" dirty="0"/>
              <a:t>Let’s build our first function in Spyder that prints our grocery list!</a:t>
            </a:r>
          </a:p>
        </p:txBody>
      </p:sp>
    </p:spTree>
    <p:extLst>
      <p:ext uri="{BB962C8B-B14F-4D97-AF65-F5344CB8AC3E}">
        <p14:creationId xmlns:p14="http://schemas.microsoft.com/office/powerpoint/2010/main" val="87966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73739-9E7B-5F47-AEFD-94ED6F64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a user 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3C472-E456-1740-B80C-33486DB38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384"/>
            <a:ext cx="10515600" cy="4628579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Similar to built-in functions, when you want to use a user-defined function, you call a user-defined function by specifying the name of the function, followed by a set of parentheses, and include any data (arguments) that you want the function to act on, as follows:</a:t>
            </a:r>
          </a:p>
          <a:p>
            <a:r>
              <a:rPr lang="en-US" dirty="0" err="1"/>
              <a:t>functionName</a:t>
            </a:r>
            <a:r>
              <a:rPr lang="en-US" dirty="0"/>
              <a:t>(argument1, argument2, ...)</a:t>
            </a:r>
          </a:p>
          <a:p>
            <a:r>
              <a:rPr lang="en-US" dirty="0"/>
              <a:t>Because our </a:t>
            </a:r>
            <a:r>
              <a:rPr lang="en-US" dirty="0" err="1"/>
              <a:t>getGroceries</a:t>
            </a:r>
            <a:r>
              <a:rPr lang="en-US" dirty="0"/>
              <a:t> function does not utilize any data, therefore to call the </a:t>
            </a:r>
            <a:r>
              <a:rPr lang="en-US" dirty="0" err="1"/>
              <a:t>getGroceries</a:t>
            </a:r>
            <a:r>
              <a:rPr lang="en-US" dirty="0"/>
              <a:t> function, we only need to specify its name, followed by an empty set of parentheses:</a:t>
            </a:r>
          </a:p>
          <a:p>
            <a:r>
              <a:rPr lang="en-US" dirty="0" err="1"/>
              <a:t>getGroceries</a:t>
            </a:r>
            <a:r>
              <a:rPr lang="en-US" dirty="0"/>
              <a:t>() # calling the function, must have parentheses, even if there are no arguments</a:t>
            </a:r>
          </a:p>
        </p:txBody>
      </p:sp>
    </p:spTree>
    <p:extLst>
      <p:ext uri="{BB962C8B-B14F-4D97-AF65-F5344CB8AC3E}">
        <p14:creationId xmlns:p14="http://schemas.microsoft.com/office/powerpoint/2010/main" val="524570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134D1-AEA2-D545-9155-359FB90CD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 a User-Defined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1FABF-F891-4A45-96CF-C6E494D29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 </a:t>
            </a:r>
            <a:r>
              <a:rPr lang="en-US" dirty="0" err="1"/>
              <a:t>getGroceries</a:t>
            </a:r>
            <a:r>
              <a:rPr lang="en-US" dirty="0"/>
              <a:t> function is a good example of what a user-defined function looks like, but it's not very useful. </a:t>
            </a:r>
          </a:p>
          <a:p>
            <a:r>
              <a:rPr lang="en-US" dirty="0"/>
              <a:t>Every time you call </a:t>
            </a:r>
            <a:r>
              <a:rPr lang="en-US" dirty="0" err="1"/>
              <a:t>getGroceries</a:t>
            </a:r>
            <a:r>
              <a:rPr lang="en-US" dirty="0"/>
              <a:t>, it does the exact same thing: </a:t>
            </a:r>
          </a:p>
          <a:p>
            <a:pPr lvl="1"/>
            <a:r>
              <a:rPr lang="en-US" dirty="0"/>
              <a:t>this is an example of what is known as </a:t>
            </a:r>
            <a:r>
              <a:rPr lang="en-US" i="1" dirty="0"/>
              <a:t>hard-coding</a:t>
            </a:r>
            <a:r>
              <a:rPr lang="en-US" dirty="0"/>
              <a:t>.</a:t>
            </a:r>
          </a:p>
          <a:p>
            <a:r>
              <a:rPr lang="en-US" dirty="0"/>
              <a:t>Let’s modify the </a:t>
            </a:r>
            <a:r>
              <a:rPr lang="en-US" dirty="0" err="1"/>
              <a:t>getGroceries</a:t>
            </a:r>
            <a:r>
              <a:rPr lang="en-US" dirty="0"/>
              <a:t> function to use one parameter. </a:t>
            </a:r>
          </a:p>
          <a:p>
            <a:r>
              <a:rPr lang="en-US" dirty="0"/>
              <a:t>Instead of always printing </a:t>
            </a:r>
            <a:r>
              <a:rPr lang="en-US" i="1" dirty="0"/>
              <a:t>milk</a:t>
            </a:r>
            <a:r>
              <a:rPr lang="en-US" dirty="0"/>
              <a:t> as the first item in our grocery list, we want to allow the caller to call </a:t>
            </a:r>
            <a:r>
              <a:rPr lang="en-US" dirty="0" err="1"/>
              <a:t>getGroceries</a:t>
            </a:r>
            <a:r>
              <a:rPr lang="en-US" dirty="0"/>
              <a:t> and pass in one item to get. </a:t>
            </a:r>
          </a:p>
          <a:p>
            <a:pPr lvl="1"/>
            <a:r>
              <a:rPr lang="en-US" dirty="0"/>
              <a:t>Whatever the caller passes in should be printed as the first item.</a:t>
            </a:r>
          </a:p>
          <a:p>
            <a:pPr lvl="1"/>
            <a:r>
              <a:rPr lang="en-US" dirty="0"/>
              <a:t>Can further modify to include more than one user provided arguments.</a:t>
            </a:r>
          </a:p>
        </p:txBody>
      </p:sp>
    </p:spTree>
    <p:extLst>
      <p:ext uri="{BB962C8B-B14F-4D97-AF65-F5344CB8AC3E}">
        <p14:creationId xmlns:p14="http://schemas.microsoft.com/office/powerpoint/2010/main" val="3521982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12147</TotalTime>
  <Words>807</Words>
  <Application>Microsoft Office PowerPoint</Application>
  <PresentationFormat>Widescreen</PresentationFormat>
  <Paragraphs>132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Office Theme</vt:lpstr>
      <vt:lpstr>1_Office Theme</vt:lpstr>
      <vt:lpstr>Lecture 7: Introduction to Computer Programming Course - CS1010</vt:lpstr>
      <vt:lpstr>Announcements</vt:lpstr>
      <vt:lpstr>Goals for Today</vt:lpstr>
      <vt:lpstr>Functions</vt:lpstr>
      <vt:lpstr>Built in functions</vt:lpstr>
      <vt:lpstr>User Defined Functions</vt:lpstr>
      <vt:lpstr>Definition of Function</vt:lpstr>
      <vt:lpstr>Calling a user defined function</vt:lpstr>
      <vt:lpstr>Data in a User-Defined Function</vt:lpstr>
      <vt:lpstr>User defined function</vt:lpstr>
      <vt:lpstr>Build functions</vt:lpstr>
      <vt:lpstr>More problems</vt:lpstr>
      <vt:lpstr>Problem 2</vt:lpstr>
      <vt:lpstr>Problem 3</vt:lpstr>
      <vt:lpstr>Problem 4</vt:lpstr>
      <vt:lpstr>Problem 5</vt:lpstr>
      <vt:lpstr>Methods</vt:lpstr>
      <vt:lpstr>Syntax</vt:lpstr>
      <vt:lpstr>Python on Built-In Method</vt:lpstr>
      <vt:lpstr>Additional Resources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Course: Python 1</dc:title>
  <dc:creator>Uzma Mushtaque</dc:creator>
  <cp:lastModifiedBy>mushtu</cp:lastModifiedBy>
  <cp:revision>246</cp:revision>
  <cp:lastPrinted>2019-01-28T00:08:03Z</cp:lastPrinted>
  <dcterms:created xsi:type="dcterms:W3CDTF">2019-01-12T14:02:31Z</dcterms:created>
  <dcterms:modified xsi:type="dcterms:W3CDTF">2019-09-23T18:16:19Z</dcterms:modified>
</cp:coreProperties>
</file>